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16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usfernandez" userId="63be6a31-ed6e-456c-9364-56c2c2516b6d" providerId="ADAL" clId="{AD4BDEE4-86A7-495D-9C17-114CDB28B482}"/>
    <pc:docChg chg="custSel modSld">
      <pc:chgData name="jesusfernandez" userId="63be6a31-ed6e-456c-9364-56c2c2516b6d" providerId="ADAL" clId="{AD4BDEE4-86A7-495D-9C17-114CDB28B482}" dt="2024-12-10T11:26:21.541" v="127" actId="20577"/>
      <pc:docMkLst>
        <pc:docMk/>
      </pc:docMkLst>
      <pc:sldChg chg="modSp mod">
        <pc:chgData name="jesusfernandez" userId="63be6a31-ed6e-456c-9364-56c2c2516b6d" providerId="ADAL" clId="{AD4BDEE4-86A7-495D-9C17-114CDB28B482}" dt="2024-12-10T11:26:21.541" v="127" actId="20577"/>
        <pc:sldMkLst>
          <pc:docMk/>
          <pc:sldMk cId="2241359691" sldId="256"/>
        </pc:sldMkLst>
        <pc:spChg chg="mod">
          <ac:chgData name="jesusfernandez" userId="63be6a31-ed6e-456c-9364-56c2c2516b6d" providerId="ADAL" clId="{AD4BDEE4-86A7-495D-9C17-114CDB28B482}" dt="2024-12-10T11:26:21.541" v="127" actId="20577"/>
          <ac:spMkLst>
            <pc:docMk/>
            <pc:sldMk cId="2241359691" sldId="256"/>
            <ac:spMk id="4" creationId="{00000000-0000-0000-0000-000000000000}"/>
          </ac:spMkLst>
        </pc:spChg>
        <pc:spChg chg="mod">
          <ac:chgData name="jesusfernandez" userId="63be6a31-ed6e-456c-9364-56c2c2516b6d" providerId="ADAL" clId="{AD4BDEE4-86A7-495D-9C17-114CDB28B482}" dt="2024-12-10T11:23:11.440" v="113" actId="6549"/>
          <ac:spMkLst>
            <pc:docMk/>
            <pc:sldMk cId="2241359691" sldId="256"/>
            <ac:spMk id="8" creationId="{00000000-0000-0000-0000-000000000000}"/>
          </ac:spMkLst>
        </pc:spChg>
        <pc:cxnChg chg="mod">
          <ac:chgData name="jesusfernandez" userId="63be6a31-ed6e-456c-9364-56c2c2516b6d" providerId="ADAL" clId="{AD4BDEE4-86A7-495D-9C17-114CDB28B482}" dt="2024-12-10T11:21:59.926" v="0" actId="1076"/>
          <ac:cxnSpMkLst>
            <pc:docMk/>
            <pc:sldMk cId="2241359691" sldId="256"/>
            <ac:cxnSpMk id="9"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A0CC5BE4-68B1-4EE5-92B3-21B2B23636D5}" type="datetimeFigureOut">
              <a:rPr lang="es-ES" smtClean="0"/>
              <a:t>10/12/2024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26321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0CC5BE4-68B1-4EE5-92B3-21B2B23636D5}" type="datetimeFigureOut">
              <a:rPr lang="es-ES" smtClean="0"/>
              <a:t>10/12/2024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3855709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0CC5BE4-68B1-4EE5-92B3-21B2B23636D5}" type="datetimeFigureOut">
              <a:rPr lang="es-ES" smtClean="0"/>
              <a:t>10/12/2024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235544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0CC5BE4-68B1-4EE5-92B3-21B2B23636D5}" type="datetimeFigureOut">
              <a:rPr lang="es-ES" smtClean="0"/>
              <a:t>10/12/2024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118363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A0CC5BE4-68B1-4EE5-92B3-21B2B23636D5}" type="datetimeFigureOut">
              <a:rPr lang="es-ES" smtClean="0"/>
              <a:t>10/12/2024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7511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0CC5BE4-68B1-4EE5-92B3-21B2B23636D5}" type="datetimeFigureOut">
              <a:rPr lang="es-ES" smtClean="0"/>
              <a:t>10/12/2024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4196001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s-ES"/>
              <a:t>Editar el estilo de texto del patrón</a:t>
            </a:r>
          </a:p>
        </p:txBody>
      </p:sp>
      <p:sp>
        <p:nvSpPr>
          <p:cNvPr id="4" name="Content Placeholder 3"/>
          <p:cNvSpPr>
            <a:spLocks noGrp="1"/>
          </p:cNvSpPr>
          <p:nvPr>
            <p:ph sz="half" idx="2"/>
          </p:nvPr>
        </p:nvSpPr>
        <p:spPr>
          <a:xfrm>
            <a:off x="881779" y="3507105"/>
            <a:ext cx="5415676" cy="515842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s-ES"/>
              <a:t>Editar el estilo de texto del patrón</a:t>
            </a:r>
          </a:p>
        </p:txBody>
      </p:sp>
      <p:sp>
        <p:nvSpPr>
          <p:cNvPr id="6" name="Content Placeholder 5"/>
          <p:cNvSpPr>
            <a:spLocks noGrp="1"/>
          </p:cNvSpPr>
          <p:nvPr>
            <p:ph sz="quarter" idx="4"/>
          </p:nvPr>
        </p:nvSpPr>
        <p:spPr>
          <a:xfrm>
            <a:off x="6480811" y="3507105"/>
            <a:ext cx="5442347" cy="515842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0CC5BE4-68B1-4EE5-92B3-21B2B23636D5}" type="datetimeFigureOut">
              <a:rPr lang="es-ES" smtClean="0"/>
              <a:t>10/12/2024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232720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0CC5BE4-68B1-4EE5-92B3-21B2B23636D5}" type="datetimeFigureOut">
              <a:rPr lang="es-ES" smtClean="0"/>
              <a:t>10/12/2024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2954427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C5BE4-68B1-4EE5-92B3-21B2B23636D5}" type="datetimeFigureOut">
              <a:rPr lang="es-ES" smtClean="0"/>
              <a:t>10/12/2024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1124531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s-ES"/>
              <a:t>Editar el estilo de texto del patrón</a:t>
            </a:r>
          </a:p>
        </p:txBody>
      </p:sp>
      <p:sp>
        <p:nvSpPr>
          <p:cNvPr id="5" name="Date Placeholder 4"/>
          <p:cNvSpPr>
            <a:spLocks noGrp="1"/>
          </p:cNvSpPr>
          <p:nvPr>
            <p:ph type="dt" sz="half" idx="10"/>
          </p:nvPr>
        </p:nvSpPr>
        <p:spPr/>
        <p:txBody>
          <a:bodyPr/>
          <a:lstStyle/>
          <a:p>
            <a:fld id="{A0CC5BE4-68B1-4EE5-92B3-21B2B23636D5}" type="datetimeFigureOut">
              <a:rPr lang="es-ES" smtClean="0"/>
              <a:t>10/12/2024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379015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s-ES"/>
              <a:t>Editar el estilo de texto del patrón</a:t>
            </a:r>
          </a:p>
        </p:txBody>
      </p:sp>
      <p:sp>
        <p:nvSpPr>
          <p:cNvPr id="5" name="Date Placeholder 4"/>
          <p:cNvSpPr>
            <a:spLocks noGrp="1"/>
          </p:cNvSpPr>
          <p:nvPr>
            <p:ph type="dt" sz="half" idx="10"/>
          </p:nvPr>
        </p:nvSpPr>
        <p:spPr/>
        <p:txBody>
          <a:bodyPr/>
          <a:lstStyle/>
          <a:p>
            <a:fld id="{A0CC5BE4-68B1-4EE5-92B3-21B2B23636D5}" type="datetimeFigureOut">
              <a:rPr lang="es-ES" smtClean="0"/>
              <a:t>10/12/2024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F4C992-1FA0-448A-8AF9-1C3579331783}" type="slidenum">
              <a:rPr lang="es-ES" smtClean="0"/>
              <a:t>‹Nº›</a:t>
            </a:fld>
            <a:endParaRPr lang="es-ES"/>
          </a:p>
        </p:txBody>
      </p:sp>
    </p:spTree>
    <p:extLst>
      <p:ext uri="{BB962C8B-B14F-4D97-AF65-F5344CB8AC3E}">
        <p14:creationId xmlns:p14="http://schemas.microsoft.com/office/powerpoint/2010/main" val="2919998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0CC5BE4-68B1-4EE5-92B3-21B2B23636D5}" type="datetimeFigureOut">
              <a:rPr lang="es-ES" smtClean="0"/>
              <a:t>10/12/2024</a:t>
            </a:fld>
            <a:endParaRPr lang="es-E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CF4C992-1FA0-448A-8AF9-1C3579331783}" type="slidenum">
              <a:rPr lang="es-ES" smtClean="0"/>
              <a:t>‹Nº›</a:t>
            </a:fld>
            <a:endParaRPr lang="es-ES"/>
          </a:p>
        </p:txBody>
      </p:sp>
    </p:spTree>
    <p:extLst>
      <p:ext uri="{BB962C8B-B14F-4D97-AF65-F5344CB8AC3E}">
        <p14:creationId xmlns:p14="http://schemas.microsoft.com/office/powerpoint/2010/main" val="2648408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a:off x="486137" y="370389"/>
            <a:ext cx="11887200" cy="8472669"/>
          </a:xfrm>
          <a:prstGeom prst="rect">
            <a:avLst/>
          </a:prstGeom>
          <a:solidFill>
            <a:schemeClr val="bg1"/>
          </a:solidFill>
          <a:ln w="571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821804" y="1180618"/>
            <a:ext cx="3657600" cy="3785652"/>
          </a:xfrm>
          <a:prstGeom prst="rect">
            <a:avLst/>
          </a:prstGeom>
          <a:noFill/>
        </p:spPr>
        <p:txBody>
          <a:bodyPr wrap="square" rtlCol="0">
            <a:spAutoFit/>
          </a:bodyPr>
          <a:lstStyle/>
          <a:p>
            <a:endParaRPr lang="es-ES" sz="2000" dirty="0">
              <a:solidFill>
                <a:schemeClr val="accent1">
                  <a:lumMod val="50000"/>
                </a:schemeClr>
              </a:solidFill>
            </a:endParaRPr>
          </a:p>
          <a:p>
            <a:r>
              <a:rPr lang="es-ES" sz="2000" dirty="0">
                <a:solidFill>
                  <a:schemeClr val="accent1">
                    <a:lumMod val="50000"/>
                  </a:schemeClr>
                </a:solidFill>
              </a:rPr>
              <a:t>Duración: 10/08/2022 al 31/03/2024</a:t>
            </a:r>
          </a:p>
          <a:p>
            <a:endParaRPr lang="es-ES" sz="2000" dirty="0"/>
          </a:p>
          <a:p>
            <a:endParaRPr lang="es-ES" sz="2000" dirty="0"/>
          </a:p>
          <a:p>
            <a:r>
              <a:rPr lang="es-ES" sz="2000" dirty="0">
                <a:solidFill>
                  <a:schemeClr val="accent1">
                    <a:lumMod val="50000"/>
                  </a:schemeClr>
                </a:solidFill>
              </a:rPr>
              <a:t>Inversión</a:t>
            </a:r>
            <a:r>
              <a:rPr lang="es-ES" sz="2000">
                <a:solidFill>
                  <a:schemeClr val="accent1">
                    <a:lumMod val="50000"/>
                  </a:schemeClr>
                </a:solidFill>
              </a:rPr>
              <a:t>: 106,724,045</a:t>
            </a:r>
            <a:r>
              <a:rPr lang="es-ES" sz="2000" dirty="0">
                <a:solidFill>
                  <a:schemeClr val="accent1">
                    <a:lumMod val="50000"/>
                  </a:schemeClr>
                </a:solidFill>
              </a:rPr>
              <a:t>€</a:t>
            </a:r>
          </a:p>
          <a:p>
            <a:endParaRPr lang="es-ES" sz="2000" dirty="0"/>
          </a:p>
          <a:p>
            <a:endParaRPr lang="es-ES" sz="2000" dirty="0"/>
          </a:p>
          <a:p>
            <a:r>
              <a:rPr lang="es-ES" sz="2000" dirty="0">
                <a:solidFill>
                  <a:schemeClr val="accent1">
                    <a:lumMod val="50000"/>
                  </a:schemeClr>
                </a:solidFill>
              </a:rPr>
              <a:t>Financiación UE: 50%</a:t>
            </a:r>
          </a:p>
          <a:p>
            <a:endParaRPr lang="es-ES" sz="2000" dirty="0"/>
          </a:p>
          <a:p>
            <a:endParaRPr lang="es-ES" sz="2000" dirty="0"/>
          </a:p>
          <a:p>
            <a:endParaRPr lang="es-ES" sz="2000" dirty="0"/>
          </a:p>
        </p:txBody>
      </p:sp>
      <p:cxnSp>
        <p:nvCxnSpPr>
          <p:cNvPr id="6" name="Conector recto 5"/>
          <p:cNvCxnSpPr/>
          <p:nvPr/>
        </p:nvCxnSpPr>
        <p:spPr>
          <a:xfrm>
            <a:off x="821804" y="2303079"/>
            <a:ext cx="3310360" cy="0"/>
          </a:xfrm>
          <a:prstGeom prst="line">
            <a:avLst/>
          </a:prstGeom>
          <a:ln w="44450"/>
        </p:spPr>
        <p:style>
          <a:lnRef idx="3">
            <a:schemeClr val="accent5"/>
          </a:lnRef>
          <a:fillRef idx="0">
            <a:schemeClr val="accent5"/>
          </a:fillRef>
          <a:effectRef idx="2">
            <a:schemeClr val="accent5"/>
          </a:effectRef>
          <a:fontRef idx="minor">
            <a:schemeClr val="tx1"/>
          </a:fontRef>
        </p:style>
      </p:cxnSp>
      <p:cxnSp>
        <p:nvCxnSpPr>
          <p:cNvPr id="7" name="Conector recto 6"/>
          <p:cNvCxnSpPr/>
          <p:nvPr/>
        </p:nvCxnSpPr>
        <p:spPr>
          <a:xfrm>
            <a:off x="821804" y="3137294"/>
            <a:ext cx="3310360" cy="0"/>
          </a:xfrm>
          <a:prstGeom prst="line">
            <a:avLst/>
          </a:prstGeom>
          <a:ln w="44450"/>
        </p:spPr>
        <p:style>
          <a:lnRef idx="3">
            <a:schemeClr val="accent5"/>
          </a:lnRef>
          <a:fillRef idx="0">
            <a:schemeClr val="accent5"/>
          </a:fillRef>
          <a:effectRef idx="2">
            <a:schemeClr val="accent5"/>
          </a:effectRef>
          <a:fontRef idx="minor">
            <a:schemeClr val="tx1"/>
          </a:fontRef>
        </p:style>
      </p:cxnSp>
      <p:sp>
        <p:nvSpPr>
          <p:cNvPr id="8" name="CuadroTexto 7"/>
          <p:cNvSpPr txBox="1"/>
          <p:nvPr/>
        </p:nvSpPr>
        <p:spPr>
          <a:xfrm>
            <a:off x="4735903" y="921299"/>
            <a:ext cx="7592992" cy="6017032"/>
          </a:xfrm>
          <a:prstGeom prst="rect">
            <a:avLst/>
          </a:prstGeom>
          <a:noFill/>
        </p:spPr>
        <p:txBody>
          <a:bodyPr wrap="square" rtlCol="0">
            <a:spAutoFit/>
          </a:bodyPr>
          <a:lstStyle/>
          <a:p>
            <a:r>
              <a:rPr lang="es-ES" sz="2000" dirty="0">
                <a:solidFill>
                  <a:schemeClr val="accent1">
                    <a:lumMod val="50000"/>
                  </a:schemeClr>
                </a:solidFill>
              </a:rPr>
              <a:t>Operación:</a:t>
            </a:r>
            <a:r>
              <a:rPr lang="es-ES" sz="2000" dirty="0"/>
              <a:t> </a:t>
            </a:r>
            <a:r>
              <a:rPr lang="es-ES" sz="2800" b="1" dirty="0"/>
              <a:t>AYUDAS INNOVA  AÑO 2022- EXP. 2022/INN/53</a:t>
            </a:r>
          </a:p>
          <a:p>
            <a:endParaRPr lang="es-ES" sz="2000" dirty="0"/>
          </a:p>
          <a:p>
            <a:pPr algn="just" eaLnBrk="0" hangingPunct="0">
              <a:spcAft>
                <a:spcPts val="1800"/>
              </a:spcAft>
            </a:pPr>
            <a:r>
              <a:rPr lang="es-ES" sz="1800" b="1" dirty="0">
                <a:solidFill>
                  <a:srgbClr val="231F20"/>
                </a:solidFill>
                <a:effectLst/>
                <a:latin typeface="Arial" panose="020B0604020202020204" pitchFamily="34" charset="0"/>
                <a:ea typeface="Times New Roman" panose="02020603050405020304" pitchFamily="18" charset="0"/>
              </a:rPr>
              <a:t>HYDROLIFE: Desarrollo de nuevos frigoríficos de hidroponía para mantenimiento de lechugas vivas</a:t>
            </a:r>
            <a:endParaRPr lang="es-ES" sz="1800" dirty="0">
              <a:effectLst/>
              <a:latin typeface="Arial" panose="020B0604020202020204" pitchFamily="34" charset="0"/>
              <a:ea typeface="Times New Roman" panose="02020603050405020304" pitchFamily="18" charset="0"/>
            </a:endParaRPr>
          </a:p>
          <a:p>
            <a:endParaRPr lang="es-ES" sz="2000" dirty="0"/>
          </a:p>
          <a:p>
            <a:endParaRPr lang="es-ES" sz="2000" dirty="0">
              <a:solidFill>
                <a:schemeClr val="accent1">
                  <a:lumMod val="50000"/>
                </a:schemeClr>
              </a:solidFill>
            </a:endParaRPr>
          </a:p>
          <a:p>
            <a:r>
              <a:rPr lang="es-ES" sz="2000" dirty="0">
                <a:solidFill>
                  <a:schemeClr val="accent1">
                    <a:lumMod val="50000"/>
                  </a:schemeClr>
                </a:solidFill>
              </a:rPr>
              <a:t>Descripción de la operación:</a:t>
            </a:r>
          </a:p>
          <a:p>
            <a:pPr algn="just">
              <a:lnSpc>
                <a:spcPct val="150000"/>
              </a:lnSpc>
              <a:spcBef>
                <a:spcPts val="600"/>
              </a:spcBef>
              <a:spcAft>
                <a:spcPts val="600"/>
              </a:spcAft>
            </a:pPr>
            <a:r>
              <a:rPr lang="es-ES_trad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 objetivo principal del proyecto consiste en desarrollar una cámara climatizada con mecanismos de hidroponía optimizada para la conservación de cultivos hidropónicos, donde destaca por su expansión territorial la denominada lechuga viva.</a:t>
            </a:r>
            <a:endParaRPr lang="es-ES" sz="18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s-ES" sz="2000" dirty="0">
              <a:solidFill>
                <a:schemeClr val="bg2">
                  <a:lumMod val="75000"/>
                </a:schemeClr>
              </a:solidFill>
            </a:endParaRPr>
          </a:p>
          <a:p>
            <a:endParaRPr lang="es-ES" sz="2000" dirty="0">
              <a:solidFill>
                <a:schemeClr val="bg2">
                  <a:lumMod val="75000"/>
                </a:schemeClr>
              </a:solidFill>
            </a:endParaRPr>
          </a:p>
          <a:p>
            <a:r>
              <a:rPr lang="es-ES" sz="2000" dirty="0">
                <a:solidFill>
                  <a:schemeClr val="accent1">
                    <a:lumMod val="50000"/>
                  </a:schemeClr>
                </a:solidFill>
              </a:rPr>
              <a:t>Objetivo Principal: </a:t>
            </a:r>
            <a:r>
              <a:rPr lang="es-ES" sz="2000" dirty="0"/>
              <a:t>“Desarrollar y mejorar las capacidades de  investigación e innovación y asimilar tecnologías avanzadas”</a:t>
            </a:r>
          </a:p>
        </p:txBody>
      </p:sp>
      <p:cxnSp>
        <p:nvCxnSpPr>
          <p:cNvPr id="9" name="Conector recto 8"/>
          <p:cNvCxnSpPr/>
          <p:nvPr/>
        </p:nvCxnSpPr>
        <p:spPr>
          <a:xfrm>
            <a:off x="4684783" y="3116073"/>
            <a:ext cx="7394294" cy="21221"/>
          </a:xfrm>
          <a:prstGeom prst="line">
            <a:avLst/>
          </a:prstGeom>
          <a:ln w="44450"/>
        </p:spPr>
        <p:style>
          <a:lnRef idx="3">
            <a:schemeClr val="accent5"/>
          </a:lnRef>
          <a:fillRef idx="0">
            <a:schemeClr val="accent5"/>
          </a:fillRef>
          <a:effectRef idx="2">
            <a:schemeClr val="accent5"/>
          </a:effectRef>
          <a:fontRef idx="minor">
            <a:schemeClr val="tx1"/>
          </a:fontRef>
        </p:style>
      </p:cxnSp>
      <p:pic>
        <p:nvPicPr>
          <p:cNvPr id="12" name="Imagen 11"/>
          <p:cNvPicPr>
            <a:picLocks noChangeAspect="1"/>
          </p:cNvPicPr>
          <p:nvPr/>
        </p:nvPicPr>
        <p:blipFill>
          <a:blip r:embed="rId2"/>
          <a:stretch>
            <a:fillRect/>
          </a:stretch>
        </p:blipFill>
        <p:spPr>
          <a:xfrm>
            <a:off x="949124" y="7369066"/>
            <a:ext cx="2465408" cy="750723"/>
          </a:xfrm>
          <a:prstGeom prst="rect">
            <a:avLst/>
          </a:prstGeom>
        </p:spPr>
      </p:pic>
      <p:pic>
        <p:nvPicPr>
          <p:cNvPr id="16" name="Imagen 15"/>
          <p:cNvPicPr>
            <a:picLocks noChangeAspect="1"/>
          </p:cNvPicPr>
          <p:nvPr/>
        </p:nvPicPr>
        <p:blipFill>
          <a:blip r:embed="rId3"/>
          <a:stretch>
            <a:fillRect/>
          </a:stretch>
        </p:blipFill>
        <p:spPr>
          <a:xfrm>
            <a:off x="4330884" y="7369066"/>
            <a:ext cx="2253346" cy="563599"/>
          </a:xfrm>
          <a:prstGeom prst="rect">
            <a:avLst/>
          </a:prstGeom>
        </p:spPr>
      </p:pic>
      <p:pic>
        <p:nvPicPr>
          <p:cNvPr id="17" name="Imagen 16"/>
          <p:cNvPicPr>
            <a:picLocks noChangeAspect="1"/>
          </p:cNvPicPr>
          <p:nvPr/>
        </p:nvPicPr>
        <p:blipFill>
          <a:blip r:embed="rId4"/>
          <a:stretch>
            <a:fillRect/>
          </a:stretch>
        </p:blipFill>
        <p:spPr>
          <a:xfrm>
            <a:off x="9965803" y="7305403"/>
            <a:ext cx="1616450" cy="814385"/>
          </a:xfrm>
          <a:prstGeom prst="rect">
            <a:avLst/>
          </a:prstGeom>
        </p:spPr>
      </p:pic>
      <p:pic>
        <p:nvPicPr>
          <p:cNvPr id="18" name="Imagen 17"/>
          <p:cNvPicPr>
            <a:picLocks noChangeAspect="1"/>
          </p:cNvPicPr>
          <p:nvPr/>
        </p:nvPicPr>
        <p:blipFill>
          <a:blip r:embed="rId5"/>
          <a:stretch>
            <a:fillRect/>
          </a:stretch>
        </p:blipFill>
        <p:spPr>
          <a:xfrm>
            <a:off x="7223428" y="7176305"/>
            <a:ext cx="1852979" cy="1215930"/>
          </a:xfrm>
          <a:prstGeom prst="rect">
            <a:avLst/>
          </a:prstGeom>
        </p:spPr>
      </p:pic>
      <p:cxnSp>
        <p:nvCxnSpPr>
          <p:cNvPr id="19" name="Conector recto 18"/>
          <p:cNvCxnSpPr/>
          <p:nvPr/>
        </p:nvCxnSpPr>
        <p:spPr>
          <a:xfrm>
            <a:off x="4735903" y="6003169"/>
            <a:ext cx="7394294" cy="21221"/>
          </a:xfrm>
          <a:prstGeom prst="line">
            <a:avLst/>
          </a:prstGeom>
          <a:ln w="44450"/>
        </p:spPr>
        <p:style>
          <a:lnRef idx="3">
            <a:schemeClr val="accent5"/>
          </a:lnRef>
          <a:fillRef idx="0">
            <a:schemeClr val="accent5"/>
          </a:fillRef>
          <a:effectRef idx="2">
            <a:schemeClr val="accent5"/>
          </a:effectRef>
          <a:fontRef idx="minor">
            <a:schemeClr val="tx1"/>
          </a:fontRef>
        </p:style>
      </p:cxnSp>
      <p:cxnSp>
        <p:nvCxnSpPr>
          <p:cNvPr id="14" name="Conector recto 13"/>
          <p:cNvCxnSpPr/>
          <p:nvPr/>
        </p:nvCxnSpPr>
        <p:spPr>
          <a:xfrm>
            <a:off x="821804" y="4083703"/>
            <a:ext cx="3310360" cy="0"/>
          </a:xfrm>
          <a:prstGeom prst="line">
            <a:avLst/>
          </a:prstGeom>
          <a:ln w="44450"/>
        </p:spPr>
        <p:style>
          <a:lnRef idx="3">
            <a:schemeClr val="accent5"/>
          </a:lnRef>
          <a:fillRef idx="0">
            <a:schemeClr val="accent5"/>
          </a:fillRef>
          <a:effectRef idx="2">
            <a:schemeClr val="accent5"/>
          </a:effectRef>
          <a:fontRef idx="minor">
            <a:schemeClr val="tx1"/>
          </a:fontRef>
        </p:style>
      </p:cxnSp>
      <p:pic>
        <p:nvPicPr>
          <p:cNvPr id="2" name="Imagen 1"/>
          <p:cNvPicPr>
            <a:picLocks noChangeAspect="1"/>
          </p:cNvPicPr>
          <p:nvPr/>
        </p:nvPicPr>
        <p:blipFill>
          <a:blip r:embed="rId6"/>
          <a:stretch>
            <a:fillRect/>
          </a:stretch>
        </p:blipFill>
        <p:spPr>
          <a:xfrm>
            <a:off x="1020578" y="4272247"/>
            <a:ext cx="2567574" cy="2567574"/>
          </a:xfrm>
          <a:prstGeom prst="rect">
            <a:avLst/>
          </a:prstGeom>
        </p:spPr>
      </p:pic>
    </p:spTree>
    <p:extLst>
      <p:ext uri="{BB962C8B-B14F-4D97-AF65-F5344CB8AC3E}">
        <p14:creationId xmlns:p14="http://schemas.microsoft.com/office/powerpoint/2010/main" val="224135969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97</Words>
  <Application>Microsoft Office PowerPoint</Application>
  <PresentationFormat>Papel A3 (297 x 420 mm)</PresentationFormat>
  <Paragraphs>19</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Gobierno de Cantabria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Ortiz Portilla Angela</dc:creator>
  <cp:lastModifiedBy>jesusfernandez</cp:lastModifiedBy>
  <cp:revision>13</cp:revision>
  <dcterms:created xsi:type="dcterms:W3CDTF">2024-05-14T11:01:32Z</dcterms:created>
  <dcterms:modified xsi:type="dcterms:W3CDTF">2024-12-10T11:26:25Z</dcterms:modified>
</cp:coreProperties>
</file>